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8" r:id="rId3"/>
    <p:sldId id="299" r:id="rId4"/>
    <p:sldId id="284" r:id="rId5"/>
    <p:sldId id="285" r:id="rId6"/>
    <p:sldId id="298" r:id="rId7"/>
    <p:sldId id="297" r:id="rId8"/>
    <p:sldId id="295" r:id="rId9"/>
    <p:sldId id="296" r:id="rId10"/>
    <p:sldId id="294" r:id="rId11"/>
    <p:sldId id="287" r:id="rId12"/>
    <p:sldId id="300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522" autoAdjust="0"/>
  </p:normalViewPr>
  <p:slideViewPr>
    <p:cSldViewPr>
      <p:cViewPr>
        <p:scale>
          <a:sx n="81" d="100"/>
          <a:sy n="81" d="100"/>
        </p:scale>
        <p:origin x="-180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covn&#237;\Disk%20Google\MAS\Projekty\Strategie\Zapojen&#237;%20ve&#345;ejnosti\Otev&#345;en&#225;%20diskuse%20-%20Roudnice\Gra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10"/>
  <c:chart>
    <c:plotArea>
      <c:layout/>
      <c:barChart>
        <c:barDir val="bar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Celý region</c:v>
                </c:pt>
              </c:strCache>
            </c:strRef>
          </c:tx>
          <c:dLbls>
            <c:dLbl>
              <c:idx val="6"/>
              <c:layout>
                <c:manualLayout>
                  <c:x val="-1.3888888888888905E-3"/>
                  <c:y val="-9.3292764448257414E-3"/>
                </c:manualLayout>
              </c:layout>
              <c:showVal val="1"/>
            </c:dLbl>
            <c:dLbl>
              <c:idx val="8"/>
              <c:layout>
                <c:manualLayout>
                  <c:x val="-5.5555555555555558E-3"/>
                  <c:y val="2.332319111206467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 i="0" baseline="0"/>
                </a:pPr>
                <a:endParaRPr lang="cs-CZ"/>
              </a:p>
            </c:txPr>
            <c:showVal val="1"/>
          </c:dLbls>
          <c:cat>
            <c:strRef>
              <c:f>List1!$A$2:$A$11</c:f>
              <c:strCache>
                <c:ptCount val="10"/>
                <c:pt idx="0">
                  <c:v>Zeleň v obcích</c:v>
                </c:pt>
                <c:pt idx="1">
                  <c:v>Cyklotrasy, cyklostezky s významným dopadem na rozvoj cestovního ruchu</c:v>
                </c:pt>
                <c:pt idx="2">
                  <c:v>Místní komunikace</c:v>
                </c:pt>
                <c:pt idx="3">
                  <c:v>Černé skládky</c:v>
                </c:pt>
                <c:pt idx="4">
                  <c:v>Zázemí pro sport </c:v>
                </c:pt>
                <c:pt idx="5">
                  <c:v>Dětská hřiště </c:v>
                </c:pt>
                <c:pt idx="6">
                  <c:v>Předškolní vzdělávání</c:v>
                </c:pt>
                <c:pt idx="7">
                  <c:v>Veřejná prostranství</c:v>
                </c:pt>
                <c:pt idx="8">
                  <c:v>Školství (budovy a vybavení mateřské, základní, střední školy)</c:v>
                </c:pt>
                <c:pt idx="9">
                  <c:v>Sport a volný čas</c:v>
                </c:pt>
              </c:strCache>
            </c:strRef>
          </c:cat>
          <c:val>
            <c:numRef>
              <c:f>List1!$B$2:$B$11</c:f>
              <c:numCache>
                <c:formatCode>#,##0.00</c:formatCode>
                <c:ptCount val="10"/>
                <c:pt idx="0">
                  <c:v>4.45</c:v>
                </c:pt>
                <c:pt idx="1">
                  <c:v>4.4000000000000004</c:v>
                </c:pt>
                <c:pt idx="2">
                  <c:v>4.3099999999999996</c:v>
                </c:pt>
                <c:pt idx="3">
                  <c:v>4.26</c:v>
                </c:pt>
                <c:pt idx="4">
                  <c:v>4.25</c:v>
                </c:pt>
                <c:pt idx="5">
                  <c:v>4.2300000000000004</c:v>
                </c:pt>
                <c:pt idx="6">
                  <c:v>4.22</c:v>
                </c:pt>
                <c:pt idx="7">
                  <c:v>4.22</c:v>
                </c:pt>
                <c:pt idx="8">
                  <c:v>4.2</c:v>
                </c:pt>
                <c:pt idx="9">
                  <c:v>4.1899999999999995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Roudnice a okolí</c:v>
                </c:pt>
              </c:strCache>
            </c:strRef>
          </c:tx>
          <c:dLbls>
            <c:dLbl>
              <c:idx val="2"/>
              <c:layout>
                <c:manualLayout>
                  <c:x val="2.7777777777777822E-3"/>
                  <c:y val="-6.996957333619251E-3"/>
                </c:manualLayout>
              </c:layout>
              <c:showVal val="1"/>
            </c:dLbl>
            <c:dLbl>
              <c:idx val="6"/>
              <c:delete val="1"/>
            </c:dLbl>
            <c:txPr>
              <a:bodyPr/>
              <a:lstStyle/>
              <a:p>
                <a:pPr>
                  <a:defRPr sz="1100" b="1" i="0" baseline="0"/>
                </a:pPr>
                <a:endParaRPr lang="cs-CZ"/>
              </a:p>
            </c:txPr>
            <c:showVal val="1"/>
          </c:dLbls>
          <c:cat>
            <c:strRef>
              <c:f>List1!$A$2:$A$11</c:f>
              <c:strCache>
                <c:ptCount val="10"/>
                <c:pt idx="0">
                  <c:v>Zeleň v obcích</c:v>
                </c:pt>
                <c:pt idx="1">
                  <c:v>Cyklotrasy, cyklostezky s významným dopadem na rozvoj cestovního ruchu</c:v>
                </c:pt>
                <c:pt idx="2">
                  <c:v>Místní komunikace</c:v>
                </c:pt>
                <c:pt idx="3">
                  <c:v>Černé skládky</c:v>
                </c:pt>
                <c:pt idx="4">
                  <c:v>Zázemí pro sport </c:v>
                </c:pt>
                <c:pt idx="5">
                  <c:v>Dětská hřiště </c:v>
                </c:pt>
                <c:pt idx="6">
                  <c:v>Předškolní vzdělávání</c:v>
                </c:pt>
                <c:pt idx="7">
                  <c:v>Veřejná prostranství</c:v>
                </c:pt>
                <c:pt idx="8">
                  <c:v>Školství (budovy a vybavení mateřské, základní, střední školy)</c:v>
                </c:pt>
                <c:pt idx="9">
                  <c:v>Sport a volný čas</c:v>
                </c:pt>
              </c:strCache>
            </c:strRef>
          </c:cat>
          <c:val>
            <c:numRef>
              <c:f>List1!$C$2:$C$11</c:f>
              <c:numCache>
                <c:formatCode>General</c:formatCode>
                <c:ptCount val="10"/>
                <c:pt idx="0">
                  <c:v>4.37</c:v>
                </c:pt>
                <c:pt idx="1">
                  <c:v>4.4300000000000024</c:v>
                </c:pt>
                <c:pt idx="2">
                  <c:v>4.21</c:v>
                </c:pt>
                <c:pt idx="3">
                  <c:v>4.1099999999999985</c:v>
                </c:pt>
                <c:pt idx="4">
                  <c:v>4.0199999999999996</c:v>
                </c:pt>
                <c:pt idx="5">
                  <c:v>4.17</c:v>
                </c:pt>
                <c:pt idx="6">
                  <c:v>4.22</c:v>
                </c:pt>
                <c:pt idx="7">
                  <c:v>4.1199999999999974</c:v>
                </c:pt>
                <c:pt idx="8">
                  <c:v>4.17</c:v>
                </c:pt>
                <c:pt idx="9">
                  <c:v>3.9699999999999998</c:v>
                </c:pt>
              </c:numCache>
            </c:numRef>
          </c:val>
        </c:ser>
        <c:axId val="74997120"/>
        <c:axId val="75416704"/>
      </c:barChart>
      <c:catAx>
        <c:axId val="74997120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 i="0" baseline="0"/>
            </a:pPr>
            <a:endParaRPr lang="cs-CZ"/>
          </a:p>
        </c:txPr>
        <c:crossAx val="75416704"/>
        <c:crosses val="autoZero"/>
        <c:auto val="1"/>
        <c:lblAlgn val="ctr"/>
        <c:lblOffset val="100"/>
      </c:catAx>
      <c:valAx>
        <c:axId val="75416704"/>
        <c:scaling>
          <c:orientation val="minMax"/>
        </c:scaling>
        <c:axPos val="b"/>
        <c:majorGridlines/>
        <c:numFmt formatCode="#,##0.00" sourceLinked="1"/>
        <c:tickLblPos val="nextTo"/>
        <c:txPr>
          <a:bodyPr/>
          <a:lstStyle/>
          <a:p>
            <a:pPr>
              <a:defRPr sz="1200" b="1" i="0" baseline="0"/>
            </a:pPr>
            <a:endParaRPr lang="cs-CZ"/>
          </a:p>
        </c:txPr>
        <c:crossAx val="749971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 i="0" baseline="0"/>
          </a:pPr>
          <a:endParaRPr lang="cs-CZ"/>
        </a:p>
      </c:txPr>
    </c:legend>
    <c:plotVisOnly val="1"/>
    <c:dispBlanksAs val="gap"/>
  </c:chart>
  <c:txPr>
    <a:bodyPr/>
    <a:lstStyle/>
    <a:p>
      <a:pPr>
        <a:defRPr sz="1800"/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1B8DA-FF43-4EC0-ADB1-FF09889AB172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2126-DD9A-4FBF-9E50-026199B9371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55490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70242-E87D-4379-88C6-2B963239E564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74237-9276-40E5-923A-C8E9CEC256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9999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A93FA72-4427-45CB-9504-9F23E529EB64}" type="datetimeFigureOut">
              <a:rPr lang="cs-CZ" smtClean="0"/>
              <a:pPr/>
              <a:t>24.6.2014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cs-CZ" sz="1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BA93FA72-4427-45CB-9504-9F23E529EB64}" type="datetimeFigureOut">
              <a:rPr lang="cs-CZ" smtClean="0"/>
              <a:pPr/>
              <a:t>24.6.2014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874639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Strategie </a:t>
            </a:r>
            <a:r>
              <a:rPr lang="cs-CZ" sz="3200" b="1" dirty="0" err="1" smtClean="0">
                <a:latin typeface="Cambria Math" pitchFamily="18" charset="0"/>
                <a:ea typeface="Cambria Math" pitchFamily="18" charset="0"/>
              </a:rPr>
              <a:t>komunitně</a:t>
            </a:r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 vedeného místního rozvoje MAS Podřipsko</a:t>
            </a:r>
            <a:br>
              <a:rPr lang="cs-CZ" sz="3200" b="1" dirty="0" smtClean="0">
                <a:latin typeface="Cambria Math" pitchFamily="18" charset="0"/>
                <a:ea typeface="Cambria Math" pitchFamily="18" charset="0"/>
              </a:rPr>
            </a:br>
            <a:endParaRPr lang="cs-CZ" sz="3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-26749" y="2924944"/>
            <a:ext cx="9144000" cy="244827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Otevřená diskuse pro občany obcí</a:t>
            </a:r>
          </a:p>
          <a:p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Černěves, Dobříň, Dušníky, </a:t>
            </a:r>
          </a:p>
          <a:p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Krabčice, Kyškovice, Libkovice pod Řípem, </a:t>
            </a:r>
          </a:p>
          <a:p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Roudnice nad Labem a Vědomice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>
            <a:noAutofit/>
          </a:bodyPr>
          <a:lstStyle/>
          <a:p>
            <a:pPr algn="l"/>
            <a:r>
              <a:rPr lang="cs-CZ" sz="4000" dirty="0"/>
              <a:t>Podnikání a zemědělství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/>
              <a:t>Podpora zemědělců</a:t>
            </a:r>
          </a:p>
          <a:p>
            <a:r>
              <a:rPr lang="cs-CZ" sz="3600" dirty="0"/>
              <a:t>Podpora ostatních malých a středních podniků</a:t>
            </a:r>
          </a:p>
        </p:txBody>
      </p:sp>
    </p:spTree>
    <p:extLst>
      <p:ext uri="{BB962C8B-B14F-4D97-AF65-F5344CB8AC3E}">
        <p14:creationId xmlns:p14="http://schemas.microsoft.com/office/powerpoint/2010/main" xmlns="" val="40337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Sociální oblast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/>
              <a:t>Zaměstnanost a zaměstnatelnost</a:t>
            </a:r>
          </a:p>
          <a:p>
            <a:r>
              <a:rPr lang="cs-CZ" sz="3600" dirty="0"/>
              <a:t>Dostupné a prostupné bydlení</a:t>
            </a:r>
          </a:p>
          <a:p>
            <a:r>
              <a:rPr lang="cs-CZ" sz="3600" dirty="0"/>
              <a:t>Dostupné </a:t>
            </a:r>
            <a:r>
              <a:rPr lang="cs-CZ" sz="3600" dirty="0" smtClean="0"/>
              <a:t>spektrum </a:t>
            </a:r>
            <a:r>
              <a:rPr lang="cs-CZ" sz="3600" dirty="0"/>
              <a:t>sociálních </a:t>
            </a:r>
            <a:r>
              <a:rPr lang="cs-CZ" sz="3600" dirty="0" smtClean="0"/>
              <a:t>služeb a jejich publicita</a:t>
            </a:r>
            <a:endParaRPr lang="cs-CZ" sz="3600" dirty="0"/>
          </a:p>
          <a:p>
            <a:r>
              <a:rPr lang="cs-CZ" sz="3600" dirty="0"/>
              <a:t>Bezpečnost a </a:t>
            </a:r>
            <a:r>
              <a:rPr lang="cs-CZ" sz="3600" dirty="0" err="1"/>
              <a:t>sociopatologické</a:t>
            </a:r>
            <a:r>
              <a:rPr lang="cs-CZ" sz="3600" dirty="0"/>
              <a:t> jevy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>
            <a:noAutofit/>
          </a:bodyPr>
          <a:lstStyle/>
          <a:p>
            <a:pPr algn="l"/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3600" dirty="0" smtClean="0"/>
          </a:p>
          <a:p>
            <a:pPr algn="ctr">
              <a:buNone/>
            </a:pPr>
            <a:endParaRPr lang="cs-CZ" sz="3600" dirty="0" smtClean="0"/>
          </a:p>
          <a:p>
            <a:pPr algn="ctr">
              <a:buNone/>
            </a:pPr>
            <a:r>
              <a:rPr lang="cs-CZ" sz="3600" dirty="0" smtClean="0"/>
              <a:t>Děkujeme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40337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spcAft>
                <a:spcPts val="300"/>
              </a:spcAft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Místní akční skupina Podřipsko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396044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Kdo jsme?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Spolek sdružující 45 členů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Založený v roce 2011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Co chceme? Zpřístupnit dotace z fondů EU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Realizace projektů v regionu </a:t>
            </a:r>
          </a:p>
        </p:txBody>
      </p:sp>
      <p:pic>
        <p:nvPicPr>
          <p:cNvPr id="1026" name="Picture 2" descr="H:\map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5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Vize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Podřipsko </a:t>
            </a:r>
            <a:r>
              <a:rPr lang="cs-CZ" sz="3600" dirty="0"/>
              <a:t>- místo pro spokojený život</a:t>
            </a:r>
          </a:p>
        </p:txBody>
      </p:sp>
    </p:spTree>
    <p:extLst>
      <p:ext uri="{BB962C8B-B14F-4D97-AF65-F5344CB8AC3E}">
        <p14:creationId xmlns:p14="http://schemas.microsoft.com/office/powerpoint/2010/main" xmlns="" val="42112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</a:t>
            </a:r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57215180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0478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skupiny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9415713"/>
              </p:ext>
            </p:extLst>
          </p:nvPr>
        </p:nvGraphicFramePr>
        <p:xfrm>
          <a:off x="107502" y="1484784"/>
          <a:ext cx="8928996" cy="1656184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488166"/>
                <a:gridCol w="1488166"/>
                <a:gridCol w="1488166"/>
                <a:gridCol w="1488166"/>
                <a:gridCol w="1488166"/>
                <a:gridCol w="1488166"/>
              </a:tblGrid>
              <a:tr h="37964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DŮLEŽITÁ TÉMATA DLE VÝSTUPŮ Z DOTAZNÍKŮ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76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smtClean="0">
                          <a:effectLst/>
                        </a:rPr>
                        <a:t>Nezaměstnanost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Sociálně vyloučené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lokality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Stárnutí obyvatelstva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Nezaměstnanost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 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 </a:t>
                      </a:r>
                      <a:endParaRPr lang="cs-CZ" sz="10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cs-CZ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cs-CZ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Mateřské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školy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Investice do školních </a:t>
                      </a:r>
                      <a:r>
                        <a:rPr lang="cs-CZ" sz="1000" b="1" u="none" strike="noStrike" dirty="0" smtClean="0">
                          <a:effectLst/>
                        </a:rPr>
                        <a:t>budov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Základní školy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smtClean="0">
                          <a:effectLst/>
                        </a:rPr>
                        <a:t>Cyklostezky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Zázemí pro sport a volný </a:t>
                      </a:r>
                      <a:r>
                        <a:rPr lang="it-IT" sz="1000" b="1" u="none" strike="noStrike" dirty="0" smtClean="0">
                          <a:effectLst/>
                        </a:rPr>
                        <a:t>čas</a:t>
                      </a:r>
                      <a:endParaRPr lang="cs-CZ" sz="10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Turistické stezky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Černé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skládky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Zeleň v </a:t>
                      </a:r>
                      <a:r>
                        <a:rPr lang="cs-CZ" sz="1000" b="1" u="none" strike="noStrike" dirty="0" smtClean="0">
                          <a:effectLst/>
                        </a:rPr>
                        <a:t>obcích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Recyklace odpadů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Místní </a:t>
                      </a:r>
                      <a:r>
                        <a:rPr lang="cs-CZ" sz="1000" b="1" u="none" strike="noStrike" dirty="0" smtClean="0">
                          <a:effectLst/>
                        </a:rPr>
                        <a:t>komunikace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Veřejná </a:t>
                      </a:r>
                      <a:r>
                        <a:rPr lang="cs-CZ" sz="1000" b="1" u="none" strike="noStrike" dirty="0" smtClean="0">
                          <a:effectLst/>
                        </a:rPr>
                        <a:t>prostranství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Dětská hřiště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Šipka dolů 27"/>
          <p:cNvSpPr/>
          <p:nvPr/>
        </p:nvSpPr>
        <p:spPr>
          <a:xfrm>
            <a:off x="986844" y="3140968"/>
            <a:ext cx="288032" cy="223224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lů 28"/>
          <p:cNvSpPr/>
          <p:nvPr/>
        </p:nvSpPr>
        <p:spPr>
          <a:xfrm>
            <a:off x="3707904" y="3140968"/>
            <a:ext cx="288032" cy="222347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lů 29"/>
          <p:cNvSpPr/>
          <p:nvPr/>
        </p:nvSpPr>
        <p:spPr>
          <a:xfrm>
            <a:off x="6559588" y="3140968"/>
            <a:ext cx="288032" cy="222347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lů 30"/>
          <p:cNvSpPr/>
          <p:nvPr/>
        </p:nvSpPr>
        <p:spPr>
          <a:xfrm>
            <a:off x="2339752" y="3140967"/>
            <a:ext cx="288032" cy="900033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lů 31"/>
          <p:cNvSpPr/>
          <p:nvPr/>
        </p:nvSpPr>
        <p:spPr>
          <a:xfrm>
            <a:off x="5220072" y="3140968"/>
            <a:ext cx="288032" cy="90003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lů 32"/>
          <p:cNvSpPr/>
          <p:nvPr/>
        </p:nvSpPr>
        <p:spPr>
          <a:xfrm>
            <a:off x="7884368" y="3140967"/>
            <a:ext cx="288032" cy="948563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166374" y="5373214"/>
            <a:ext cx="192897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„Sociální oblast“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Miroslav </a:t>
            </a:r>
            <a:r>
              <a:rPr lang="cs-CZ" sz="1600" b="1" dirty="0" err="1" smtClean="0"/>
              <a:t>Andrt</a:t>
            </a:r>
            <a:endParaRPr lang="cs-CZ" sz="1600" b="1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2887434" y="5366804"/>
            <a:ext cx="192897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„Vzdělávání“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Richard Červený</a:t>
            </a:r>
            <a:endParaRPr lang="cs-CZ" sz="1600" b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399602" y="4040999"/>
            <a:ext cx="192897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„Cestovní ruch“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Luděk Jirman</a:t>
            </a:r>
            <a:endParaRPr lang="cs-CZ" sz="16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883134" y="5364439"/>
            <a:ext cx="1928972" cy="12926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400" b="1" dirty="0" smtClean="0"/>
              <a:t>„Životní prostředí“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Milan </a:t>
            </a:r>
            <a:r>
              <a:rPr lang="cs-CZ" sz="1600" b="1" dirty="0" err="1" smtClean="0"/>
              <a:t>Krejný</a:t>
            </a:r>
            <a:endParaRPr lang="cs-CZ" sz="1600" b="1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7063898" y="4089531"/>
            <a:ext cx="1928972" cy="12772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„Život v obcích“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300" b="1" dirty="0" smtClean="0"/>
              <a:t>Jaroslava Smetanová</a:t>
            </a:r>
            <a:endParaRPr lang="cs-CZ" sz="1300" b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1519282" y="4041000"/>
            <a:ext cx="192897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„Podnikání a zemědělství“</a:t>
            </a:r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Stanislav </a:t>
            </a:r>
            <a:r>
              <a:rPr lang="cs-CZ" sz="1600" b="1" dirty="0" err="1" smtClean="0"/>
              <a:t>Hodík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Život v obcích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Podpora sportu, </a:t>
            </a:r>
            <a:r>
              <a:rPr lang="cs-CZ" sz="3600" dirty="0" smtClean="0"/>
              <a:t>kultury, </a:t>
            </a:r>
            <a:r>
              <a:rPr lang="cs-CZ" sz="3600" dirty="0" smtClean="0"/>
              <a:t>spolkové </a:t>
            </a:r>
            <a:r>
              <a:rPr lang="cs-CZ" sz="3600" dirty="0" smtClean="0"/>
              <a:t>činnosti a zachování tradic</a:t>
            </a:r>
            <a:endParaRPr lang="cs-CZ" sz="3600" dirty="0" smtClean="0"/>
          </a:p>
          <a:p>
            <a:r>
              <a:rPr lang="cs-CZ" sz="3600" dirty="0" smtClean="0"/>
              <a:t>Modernizace a rozvoj infrastruktury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235093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Životní prostředí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 lnSpcReduction="10000"/>
          </a:bodyPr>
          <a:lstStyle/>
          <a:p>
            <a:r>
              <a:rPr lang="cs-CZ" sz="3600" dirty="0"/>
              <a:t>Zlepšení kvality vod</a:t>
            </a:r>
          </a:p>
          <a:p>
            <a:r>
              <a:rPr lang="cs-CZ" sz="3600" dirty="0"/>
              <a:t>Ochrana proti povodním</a:t>
            </a:r>
          </a:p>
          <a:p>
            <a:r>
              <a:rPr lang="cs-CZ" sz="3600" dirty="0"/>
              <a:t>Zlepšení kvality ovzduší</a:t>
            </a:r>
          </a:p>
          <a:p>
            <a:r>
              <a:rPr lang="cs-CZ" sz="3600" dirty="0" smtClean="0"/>
              <a:t>Nakládání s odpady</a:t>
            </a:r>
            <a:endParaRPr lang="cs-CZ" sz="3600" dirty="0"/>
          </a:p>
          <a:p>
            <a:r>
              <a:rPr lang="cs-CZ" sz="3600" dirty="0"/>
              <a:t>Ochrana </a:t>
            </a:r>
            <a:r>
              <a:rPr lang="cs-CZ" sz="3600" dirty="0" smtClean="0"/>
              <a:t>přírody</a:t>
            </a:r>
            <a:endParaRPr lang="cs-CZ" sz="3600" dirty="0"/>
          </a:p>
          <a:p>
            <a:r>
              <a:rPr lang="cs-CZ" sz="3600" dirty="0"/>
              <a:t>Úspora </a:t>
            </a:r>
            <a:r>
              <a:rPr lang="cs-CZ" sz="3600" dirty="0" smtClean="0"/>
              <a:t>energií</a:t>
            </a:r>
          </a:p>
          <a:p>
            <a:r>
              <a:rPr lang="cs-CZ" sz="3600" dirty="0" smtClean="0"/>
              <a:t>Pozemkové úpravy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18427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Vzdělávání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/>
              <a:t>Modernizace škol</a:t>
            </a:r>
          </a:p>
          <a:p>
            <a:r>
              <a:rPr lang="cs-CZ" sz="3600" dirty="0"/>
              <a:t>Zvýšení kapacit pro předškolní vzdělávání</a:t>
            </a:r>
          </a:p>
          <a:p>
            <a:r>
              <a:rPr lang="cs-CZ" sz="3600" dirty="0"/>
              <a:t>Spolupráce a vzdělávání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36845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Cestovní ruch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/>
              <a:t>Péče o kulturní a přírodní dědictví</a:t>
            </a:r>
          </a:p>
          <a:p>
            <a:r>
              <a:rPr lang="cs-CZ" sz="3600" dirty="0"/>
              <a:t>Infrastruktura cestovního ruchu</a:t>
            </a:r>
          </a:p>
          <a:p>
            <a:r>
              <a:rPr lang="cs-CZ" sz="3600" dirty="0"/>
              <a:t>Propagace</a:t>
            </a:r>
          </a:p>
        </p:txBody>
      </p:sp>
    </p:spTree>
    <p:extLst>
      <p:ext uri="{BB962C8B-B14F-4D97-AF65-F5344CB8AC3E}">
        <p14:creationId xmlns:p14="http://schemas.microsoft.com/office/powerpoint/2010/main" xmlns="" val="2853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</TotalTime>
  <Words>263</Words>
  <Application>Microsoft Office PowerPoint</Application>
  <PresentationFormat>Předvádění na obrazovce (4:3)</PresentationFormat>
  <Paragraphs>109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Strategie komunitně vedeného místního rozvoje MAS Podřipsko </vt:lpstr>
      <vt:lpstr>Místní akční skupina Podřipsko</vt:lpstr>
      <vt:lpstr>Vize</vt:lpstr>
      <vt:lpstr>Graf</vt:lpstr>
      <vt:lpstr>Pracovní skupiny</vt:lpstr>
      <vt:lpstr>Život v obcích</vt:lpstr>
      <vt:lpstr>Životní prostředí</vt:lpstr>
      <vt:lpstr>Vzdělávání</vt:lpstr>
      <vt:lpstr>Cestovní ruch</vt:lpstr>
      <vt:lpstr>Podnikání a zemědělství</vt:lpstr>
      <vt:lpstr>Sociální oblast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Uživatel</cp:lastModifiedBy>
  <cp:revision>104</cp:revision>
  <dcterms:created xsi:type="dcterms:W3CDTF">2012-03-20T16:05:37Z</dcterms:created>
  <dcterms:modified xsi:type="dcterms:W3CDTF">2014-06-24T14:56:37Z</dcterms:modified>
</cp:coreProperties>
</file>